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21"/>
  </p:notesMasterIdLst>
  <p:sldIdLst>
    <p:sldId id="256" r:id="rId2"/>
    <p:sldId id="257" r:id="rId3"/>
    <p:sldId id="273" r:id="rId4"/>
    <p:sldId id="274" r:id="rId5"/>
    <p:sldId id="275" r:id="rId6"/>
    <p:sldId id="276" r:id="rId7"/>
    <p:sldId id="277" r:id="rId8"/>
    <p:sldId id="258" r:id="rId9"/>
    <p:sldId id="260" r:id="rId10"/>
    <p:sldId id="261" r:id="rId11"/>
    <p:sldId id="262" r:id="rId12"/>
    <p:sldId id="263" r:id="rId13"/>
    <p:sldId id="264" r:id="rId14"/>
    <p:sldId id="268" r:id="rId15"/>
    <p:sldId id="269" r:id="rId16"/>
    <p:sldId id="279" r:id="rId17"/>
    <p:sldId id="270" r:id="rId18"/>
    <p:sldId id="271" r:id="rId19"/>
    <p:sldId id="272" r:id="rId2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89126-7A58-4571-9D61-C663F9B9EF77}" type="datetimeFigureOut">
              <a:rPr lang="pt-BR" smtClean="0"/>
              <a:t>18/02/2017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8892B-49CF-4B5F-8A3C-BFACFB68C0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3331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8892B-49CF-4B5F-8A3C-BFACFB68C04A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8084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199208" y="1752600"/>
            <a:ext cx="51435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99207" y="3733800"/>
            <a:ext cx="51435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ês imagens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Trabalho de Conclusão de Curso</a:t>
            </a:r>
            <a:endParaRPr lang="pt-BR" dirty="0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smtClean="0"/>
              <a:t>‹nº›</a:t>
            </a:fld>
            <a:endParaRPr lang="pt-BR" dirty="0"/>
          </a:p>
        </p:txBody>
      </p:sp>
      <p:grpSp>
        <p:nvGrpSpPr>
          <p:cNvPr id="84" name="Grupo 83"/>
          <p:cNvGrpSpPr>
            <a:grpSpLocks noChangeAspect="1"/>
          </p:cNvGrpSpPr>
          <p:nvPr/>
        </p:nvGrpSpPr>
        <p:grpSpPr>
          <a:xfrm rot="16200000" flipV="1">
            <a:off x="-425972" y="1653786"/>
            <a:ext cx="5053664" cy="3308889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orma liv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86" name="Forma liv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87" name="Forma liv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88" name="Forma liv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89" name="Forma liv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90" name="Forma liv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91" name="Forma liv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92" name="Forma liv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93" name="Forma liv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94" name="Forma liv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95" name="Forma liv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96" name="Forma liv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sp>
        <p:nvSpPr>
          <p:cNvPr id="97" name="Espaço Reservado para Imagem 33"/>
          <p:cNvSpPr>
            <a:spLocks noGrp="1"/>
          </p:cNvSpPr>
          <p:nvPr>
            <p:ph type="pic" sz="quarter" idx="17"/>
          </p:nvPr>
        </p:nvSpPr>
        <p:spPr>
          <a:xfrm>
            <a:off x="630596" y="1020193"/>
            <a:ext cx="291465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t-BR" smtClean="0"/>
              <a:t>Clique no ícone para adicionar uma imagem</a:t>
            </a:r>
            <a:endParaRPr lang="pt-BR" dirty="0"/>
          </a:p>
        </p:txBody>
      </p:sp>
      <p:grpSp>
        <p:nvGrpSpPr>
          <p:cNvPr id="98" name="Grupo 97"/>
          <p:cNvGrpSpPr/>
          <p:nvPr/>
        </p:nvGrpSpPr>
        <p:grpSpPr>
          <a:xfrm>
            <a:off x="3991867" y="319177"/>
            <a:ext cx="2542205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orma liv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00" name="Forma liv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01" name="Forma liv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02" name="Forma liv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03" name="Forma liv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04" name="Forma liv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05" name="Forma liv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06" name="Forma liv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07" name="Forma liv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08" name="Forma liv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09" name="Forma liv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10" name="Forma liv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sp>
        <p:nvSpPr>
          <p:cNvPr id="111" name="Espaço Reservado para Imagem 33"/>
          <p:cNvSpPr>
            <a:spLocks noGrp="1" noChangeAspect="1"/>
          </p:cNvSpPr>
          <p:nvPr>
            <p:ph type="pic" sz="quarter" idx="18"/>
          </p:nvPr>
        </p:nvSpPr>
        <p:spPr>
          <a:xfrm>
            <a:off x="4160085" y="529603"/>
            <a:ext cx="2245025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t-BR" smtClean="0"/>
              <a:t>Clique no ícone para adicionar uma imagem</a:t>
            </a:r>
            <a:endParaRPr lang="pt-BR" dirty="0"/>
          </a:p>
        </p:txBody>
      </p:sp>
      <p:grpSp>
        <p:nvGrpSpPr>
          <p:cNvPr id="112" name="Grupo 111"/>
          <p:cNvGrpSpPr/>
          <p:nvPr/>
        </p:nvGrpSpPr>
        <p:grpSpPr>
          <a:xfrm>
            <a:off x="3991867" y="3436140"/>
            <a:ext cx="2542205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orma liv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14" name="Forma liv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15" name="Forma liv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16" name="Forma liv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17" name="Forma liv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18" name="Forma liv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19" name="Forma liv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20" name="Forma liv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21" name="Forma liv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22" name="Forma liv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23" name="Forma liv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24" name="Forma liv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sp>
        <p:nvSpPr>
          <p:cNvPr id="125" name="Espaço Reservado para Imagem 33"/>
          <p:cNvSpPr>
            <a:spLocks noGrp="1" noChangeAspect="1"/>
          </p:cNvSpPr>
          <p:nvPr>
            <p:ph type="pic" sz="quarter" idx="19"/>
          </p:nvPr>
        </p:nvSpPr>
        <p:spPr>
          <a:xfrm>
            <a:off x="4160085" y="3646566"/>
            <a:ext cx="2245025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t-BR" smtClean="0"/>
              <a:t>Clique no ícone para adicionar uma imagem</a:t>
            </a:r>
            <a:endParaRPr lang="pt-BR" dirty="0"/>
          </a:p>
        </p:txBody>
      </p:sp>
      <p:sp>
        <p:nvSpPr>
          <p:cNvPr id="126" name="Espaço Reservado para Texto 3"/>
          <p:cNvSpPr>
            <a:spLocks noGrp="1"/>
          </p:cNvSpPr>
          <p:nvPr>
            <p:ph type="body" sz="half" idx="21"/>
          </p:nvPr>
        </p:nvSpPr>
        <p:spPr>
          <a:xfrm>
            <a:off x="6799661" y="2048894"/>
            <a:ext cx="1714500" cy="2514599"/>
          </a:xfrm>
        </p:spPr>
        <p:txBody>
          <a:bodyPr anchor="ctr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33799" y="1330347"/>
            <a:ext cx="288036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7460" y="914400"/>
            <a:ext cx="462915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633799" y="3555524"/>
            <a:ext cx="288036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056708" y="6019801"/>
            <a:ext cx="1047195" cy="2286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Trabalho de Conclusão de Curso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798910" y="6019801"/>
            <a:ext cx="571500" cy="228600"/>
          </a:xfrm>
        </p:spPr>
        <p:txBody>
          <a:bodyPr/>
          <a:lstStyle>
            <a:lvl1pPr algn="l">
              <a:defRPr/>
            </a:lvl1pPr>
          </a:lstStyle>
          <a:p>
            <a:fld id="{70679818-C56A-41A4-959E-35C05C06C8C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446659" y="781399"/>
            <a:ext cx="4825049" cy="5053665"/>
            <a:chOff x="5162444" y="781398"/>
            <a:chExt cx="6433398" cy="5053665"/>
          </a:xfrm>
        </p:grpSpPr>
        <p:sp>
          <p:nvSpPr>
            <p:cNvPr id="9" name="Forma livre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0" name="Forma livre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grpSp>
          <p:nvGrpSpPr>
            <p:cNvPr id="11" name="Grupo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orma livre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21" name="Forma livre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</p:grpSp>
        <p:sp>
          <p:nvSpPr>
            <p:cNvPr id="12" name="Forma livre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3" name="Forma livre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4" name="Forma livre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5" name="Forma livre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6" name="Forma livre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7" name="Forma livre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8" name="Forma livre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9" name="Forma livre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19668" y="1330347"/>
            <a:ext cx="288036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27460" y="1031195"/>
            <a:ext cx="44577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619668" y="3555522"/>
            <a:ext cx="288036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Trabalho de Conclusão de Curso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Trabalho de Conclusão de Curso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218202" y="304800"/>
            <a:ext cx="1297148" cy="56769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04800"/>
            <a:ext cx="6475253" cy="56769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Trabalho de Conclusão de Curso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Trabalho de Conclusão de Curso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99210" y="1828800"/>
            <a:ext cx="51435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199207" y="3733800"/>
            <a:ext cx="51435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798909" y="1825625"/>
            <a:ext cx="3715941" cy="418795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713561" cy="418795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Trabalho de Conclusão de Curso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02386" y="1681163"/>
            <a:ext cx="3717036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02386" y="2505076"/>
            <a:ext cx="3717036" cy="347662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717036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6"/>
            <a:ext cx="3717036" cy="347662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Trabalho de Conclusão de Curso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Trabalho de Conclusão de Curso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Trabalho de Conclusão de Curso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imagens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Trabalho de Conclusão de Curso</a:t>
            </a:r>
            <a:endParaRPr lang="pt-BR" dirty="0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smtClean="0"/>
              <a:t>‹nº›</a:t>
            </a:fld>
            <a:endParaRPr lang="pt-BR" dirty="0"/>
          </a:p>
        </p:txBody>
      </p:sp>
      <p:grpSp>
        <p:nvGrpSpPr>
          <p:cNvPr id="9" name="Grupo 8"/>
          <p:cNvGrpSpPr/>
          <p:nvPr/>
        </p:nvGrpSpPr>
        <p:grpSpPr>
          <a:xfrm>
            <a:off x="430824" y="724620"/>
            <a:ext cx="3989234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orma liv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1" name="Forma liv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2" name="Forma liv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3" name="Forma liv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4" name="Forma liv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5" name="Forma liv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6" name="Forma liv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7" name="Forma liv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8" name="Forma liv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9" name="Forma liv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0" name="Forma liv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1" name="Forma liv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4713841" y="724620"/>
            <a:ext cx="3989234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orma liv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4" name="Forma liv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5" name="Forma liv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6" name="Forma liv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7" name="Forma liv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8" name="Forma liv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9" name="Forma liv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30" name="Forma liv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31" name="Forma liv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32" name="Forma liv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33" name="Forma liv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34" name="Forma liv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sp>
        <p:nvSpPr>
          <p:cNvPr id="36" name="Espaço Reservado para Imagem 33"/>
          <p:cNvSpPr>
            <a:spLocks noGrp="1" noChangeAspect="1"/>
          </p:cNvSpPr>
          <p:nvPr>
            <p:ph type="pic" sz="quarter" idx="17"/>
          </p:nvPr>
        </p:nvSpPr>
        <p:spPr>
          <a:xfrm>
            <a:off x="625215" y="1020195"/>
            <a:ext cx="360045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t-BR" smtClean="0"/>
              <a:t>Clique no ícone para adicionar uma imagem</a:t>
            </a:r>
            <a:endParaRPr lang="pt-BR" dirty="0"/>
          </a:p>
        </p:txBody>
      </p:sp>
      <p:sp>
        <p:nvSpPr>
          <p:cNvPr id="37" name="Espaço Reservado para Imagem 33"/>
          <p:cNvSpPr>
            <a:spLocks noGrp="1" noChangeAspect="1"/>
          </p:cNvSpPr>
          <p:nvPr>
            <p:ph type="pic" sz="quarter" idx="18"/>
          </p:nvPr>
        </p:nvSpPr>
        <p:spPr>
          <a:xfrm>
            <a:off x="4908232" y="1020195"/>
            <a:ext cx="360045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t-BR" smtClean="0"/>
              <a:t>Clique no ícone para adicionar uma imagem</a:t>
            </a:r>
            <a:endParaRPr lang="pt-BR" dirty="0"/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89317" y="4648200"/>
            <a:ext cx="3276735" cy="1295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half" idx="19"/>
          </p:nvPr>
        </p:nvSpPr>
        <p:spPr>
          <a:xfrm>
            <a:off x="5057181" y="4648200"/>
            <a:ext cx="3276735" cy="1295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ês imagens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Trabalho de Conclusão de Curso</a:t>
            </a:r>
            <a:endParaRPr lang="pt-BR" dirty="0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smtClean="0"/>
              <a:t>‹nº›</a:t>
            </a:fld>
            <a:endParaRPr lang="pt-BR" dirty="0"/>
          </a:p>
        </p:txBody>
      </p:sp>
      <p:grpSp>
        <p:nvGrpSpPr>
          <p:cNvPr id="35" name="Grupo 34"/>
          <p:cNvGrpSpPr>
            <a:grpSpLocks noChangeAspect="1"/>
          </p:cNvGrpSpPr>
          <p:nvPr/>
        </p:nvGrpSpPr>
        <p:grpSpPr>
          <a:xfrm rot="5400000">
            <a:off x="2508625" y="1070637"/>
            <a:ext cx="4116828" cy="253746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38" name="Forma liv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41" name="Forma liv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42" name="Forma liv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43" name="Forma liv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44" name="Forma liv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45" name="Forma liv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46" name="Forma liv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47" name="Forma liv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48" name="Forma liv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49" name="Forma liv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50" name="Forma liv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51" name="Forma liv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52" name="Grupo 51"/>
          <p:cNvGrpSpPr>
            <a:grpSpLocks noChangeAspect="1"/>
          </p:cNvGrpSpPr>
          <p:nvPr/>
        </p:nvGrpSpPr>
        <p:grpSpPr>
          <a:xfrm rot="5400000">
            <a:off x="-317047" y="1550435"/>
            <a:ext cx="4114800" cy="2536211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orma liv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54" name="Forma liv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55" name="Forma liv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56" name="Forma liv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57" name="Forma liv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58" name="Forma liv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59" name="Forma liv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60" name="Forma liv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61" name="Forma liv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62" name="Forma liv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63" name="Forma liv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64" name="Forma liv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65" name="Grupo 64"/>
          <p:cNvGrpSpPr>
            <a:grpSpLocks noChangeAspect="1"/>
          </p:cNvGrpSpPr>
          <p:nvPr/>
        </p:nvGrpSpPr>
        <p:grpSpPr>
          <a:xfrm rot="5400000">
            <a:off x="5338579" y="1550440"/>
            <a:ext cx="4114800" cy="253621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66" name="Forma liv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67" name="Forma liv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68" name="Forma liv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69" name="Forma liv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70" name="Forma liv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71" name="Forma liv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72" name="Forma liv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73" name="Forma liv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74" name="Forma liv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75" name="Forma liv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76" name="Forma liv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77" name="Forma liv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sp>
        <p:nvSpPr>
          <p:cNvPr id="78" name="Espaço Reservado para Imagem 33"/>
          <p:cNvSpPr>
            <a:spLocks noGrp="1"/>
          </p:cNvSpPr>
          <p:nvPr>
            <p:ph type="pic" sz="quarter" idx="18"/>
          </p:nvPr>
        </p:nvSpPr>
        <p:spPr>
          <a:xfrm>
            <a:off x="3449914" y="533400"/>
            <a:ext cx="222885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t-BR" smtClean="0"/>
              <a:t>Clique no ícone para adicionar uma imagem</a:t>
            </a:r>
            <a:endParaRPr lang="pt-BR" dirty="0"/>
          </a:p>
        </p:txBody>
      </p:sp>
      <p:sp>
        <p:nvSpPr>
          <p:cNvPr id="79" name="Espaço Reservado para Imagem 33"/>
          <p:cNvSpPr>
            <a:spLocks noGrp="1"/>
          </p:cNvSpPr>
          <p:nvPr>
            <p:ph type="pic" sz="quarter" idx="19"/>
          </p:nvPr>
        </p:nvSpPr>
        <p:spPr>
          <a:xfrm>
            <a:off x="625928" y="1013590"/>
            <a:ext cx="222885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t-BR" smtClean="0"/>
              <a:t>Clique no ícone para adicionar uma imagem</a:t>
            </a:r>
            <a:endParaRPr lang="pt-BR" dirty="0"/>
          </a:p>
        </p:txBody>
      </p:sp>
      <p:sp>
        <p:nvSpPr>
          <p:cNvPr id="80" name="Espaço Reservado para Imagem 33"/>
          <p:cNvSpPr>
            <a:spLocks noGrp="1"/>
          </p:cNvSpPr>
          <p:nvPr>
            <p:ph type="pic" sz="quarter" idx="20"/>
          </p:nvPr>
        </p:nvSpPr>
        <p:spPr>
          <a:xfrm>
            <a:off x="6281554" y="1013591"/>
            <a:ext cx="222885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t-BR" smtClean="0"/>
              <a:t>Clique no ícone para adicionar uma imagem</a:t>
            </a:r>
            <a:endParaRPr lang="pt-BR" dirty="0"/>
          </a:p>
        </p:txBody>
      </p:sp>
      <p:sp>
        <p:nvSpPr>
          <p:cNvPr id="81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11653" y="5018002"/>
            <a:ext cx="20574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2" name="Espaço Reservado para Texto 3"/>
          <p:cNvSpPr>
            <a:spLocks noGrp="1"/>
          </p:cNvSpPr>
          <p:nvPr>
            <p:ph type="body" sz="half" idx="21"/>
          </p:nvPr>
        </p:nvSpPr>
        <p:spPr>
          <a:xfrm>
            <a:off x="3530406" y="4582378"/>
            <a:ext cx="20574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3" name="Espaço Reservado para Texto 3"/>
          <p:cNvSpPr>
            <a:spLocks noGrp="1"/>
          </p:cNvSpPr>
          <p:nvPr>
            <p:ph type="body" sz="half" idx="22"/>
          </p:nvPr>
        </p:nvSpPr>
        <p:spPr>
          <a:xfrm>
            <a:off x="6367279" y="5018002"/>
            <a:ext cx="20574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798909" y="304800"/>
            <a:ext cx="75438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98911" y="1752600"/>
            <a:ext cx="75438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56708" y="6019801"/>
            <a:ext cx="104719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484710" y="6019801"/>
            <a:ext cx="44577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Trabalho de Conclusão de Curso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98910" y="6019801"/>
            <a:ext cx="5715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0679818-C56A-41A4-959E-35C05C06C8C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sultado de imagem para cenario mario 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0" y="0"/>
            <a:ext cx="91683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sultado de imagem para scratch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6" y="4869160"/>
            <a:ext cx="1261287" cy="13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sultado de imagem para fe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95" y="399986"/>
            <a:ext cx="2633396" cy="65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2627784" y="2492896"/>
            <a:ext cx="272415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solidFill>
                  <a:schemeClr val="tx2"/>
                </a:solidFill>
              </a:rPr>
              <a:t>Aula </a:t>
            </a:r>
            <a:r>
              <a:rPr lang="pt-BR" sz="4400" b="1" dirty="0" smtClean="0">
                <a:solidFill>
                  <a:schemeClr val="tx2"/>
                </a:solidFill>
              </a:rPr>
              <a:t>01</a:t>
            </a:r>
            <a:endParaRPr lang="pt-BR" sz="4400" b="1" dirty="0">
              <a:solidFill>
                <a:schemeClr val="tx2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892488" y="3230014"/>
            <a:ext cx="416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>
                <a:solidFill>
                  <a:schemeClr val="tx2"/>
                </a:solidFill>
              </a:rPr>
              <a:t>Prof°:William Sarti 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510093" y="3756746"/>
            <a:ext cx="4392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 dirty="0" smtClean="0">
                <a:solidFill>
                  <a:schemeClr val="tx2"/>
                </a:solidFill>
              </a:rPr>
              <a:t>Williamsartijose@Hotmail.com</a:t>
            </a:r>
            <a:endParaRPr lang="pt-BR" sz="2000" b="1" dirty="0">
              <a:solidFill>
                <a:schemeClr val="tx2"/>
              </a:solidFill>
            </a:endParaRPr>
          </a:p>
        </p:txBody>
      </p:sp>
      <p:cxnSp>
        <p:nvCxnSpPr>
          <p:cNvPr id="17" name="Conector reto 16"/>
          <p:cNvCxnSpPr/>
          <p:nvPr/>
        </p:nvCxnSpPr>
        <p:spPr>
          <a:xfrm>
            <a:off x="1918631" y="3599346"/>
            <a:ext cx="4248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6462772" y="3014571"/>
            <a:ext cx="24805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2"/>
                </a:solidFill>
              </a:rPr>
              <a:t>Scratch</a:t>
            </a:r>
          </a:p>
        </p:txBody>
      </p:sp>
    </p:spTree>
    <p:extLst>
      <p:ext uri="{BB962C8B-B14F-4D97-AF65-F5344CB8AC3E}">
        <p14:creationId xmlns:p14="http://schemas.microsoft.com/office/powerpoint/2010/main" val="9187270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Escolhendo Sprites</a:t>
            </a:r>
            <a:endParaRPr lang="pt-BR" dirty="0"/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3" y="1856943"/>
            <a:ext cx="7543800" cy="4020414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smtClean="0">
                <a:solidFill>
                  <a:schemeClr val="tx2"/>
                </a:solidFill>
              </a:rPr>
              <a:t>10</a:t>
            </a:fld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7" name="Texto explicativo retangular 6"/>
          <p:cNvSpPr/>
          <p:nvPr/>
        </p:nvSpPr>
        <p:spPr>
          <a:xfrm>
            <a:off x="2411760" y="3284984"/>
            <a:ext cx="2952328" cy="936104"/>
          </a:xfrm>
          <a:prstGeom prst="wedgeRectCallout">
            <a:avLst>
              <a:gd name="adj1" fmla="val 71124"/>
              <a:gd name="adj2" fmla="val 11307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 smtClean="0"/>
              <a:t>Depois de escolher o Sprite, o objeto ira aparecer  na lista de Sprites.</a:t>
            </a:r>
            <a:endParaRPr lang="pt-BR" sz="1500" dirty="0"/>
          </a:p>
        </p:txBody>
      </p:sp>
      <p:sp>
        <p:nvSpPr>
          <p:cNvPr id="14" name="Texto explicativo retangular 13"/>
          <p:cNvSpPr/>
          <p:nvPr/>
        </p:nvSpPr>
        <p:spPr>
          <a:xfrm>
            <a:off x="2564160" y="3437384"/>
            <a:ext cx="2952328" cy="936104"/>
          </a:xfrm>
          <a:prstGeom prst="wedgeRectCallout">
            <a:avLst>
              <a:gd name="adj1" fmla="val 69247"/>
              <a:gd name="adj2" fmla="val 9975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500" dirty="0" smtClean="0"/>
              <a:t>Depois de escolher o Sprite, o objeto </a:t>
            </a:r>
            <a:r>
              <a:rPr lang="pt-BR" sz="1500" smtClean="0"/>
              <a:t>irá aparecer na </a:t>
            </a:r>
            <a:r>
              <a:rPr lang="pt-BR" sz="1500" dirty="0" smtClean="0"/>
              <a:t>lista de Sprites.</a:t>
            </a: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104140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Adicionando o traje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/>
              <a:t>	O traje é utilizado para animar o sprite, quantos mais trajes utilizados melhor ficará seu objeto.</a:t>
            </a:r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83568" y="6237312"/>
            <a:ext cx="571500" cy="228600"/>
          </a:xfrm>
        </p:spPr>
        <p:txBody>
          <a:bodyPr/>
          <a:lstStyle/>
          <a:p>
            <a:fld id="{70679818-C56A-41A4-959E-35C05C06C8C1}" type="slidenum">
              <a:rPr lang="pt-BR" b="1" smtClean="0">
                <a:solidFill>
                  <a:schemeClr val="tx2"/>
                </a:solidFill>
              </a:rPr>
              <a:t>11</a:t>
            </a:fld>
            <a:endParaRPr lang="pt-BR" b="1" dirty="0">
              <a:solidFill>
                <a:schemeClr val="tx2"/>
              </a:solidFill>
            </a:endParaRPr>
          </a:p>
        </p:txBody>
      </p:sp>
      <p:pic>
        <p:nvPicPr>
          <p:cNvPr id="3074" name="Picture 2" descr="C:\Users\Rubiany\Dropbox\TCC\Scratch\Imagens\imagem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24944"/>
            <a:ext cx="7128793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o explicativo retangular 5"/>
          <p:cNvSpPr/>
          <p:nvPr/>
        </p:nvSpPr>
        <p:spPr>
          <a:xfrm>
            <a:off x="3347864" y="4113076"/>
            <a:ext cx="2160240" cy="792088"/>
          </a:xfrm>
          <a:prstGeom prst="wedgeRectCallout">
            <a:avLst>
              <a:gd name="adj1" fmla="val -65657"/>
              <a:gd name="adj2" fmla="val -121965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500" dirty="0" smtClean="0"/>
              <a:t>Na área de recursos selecione a aba trajes.</a:t>
            </a: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114909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Adicionando o Traje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916832"/>
            <a:ext cx="4407346" cy="3816424"/>
          </a:xfrm>
        </p:spPr>
      </p:pic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916832"/>
            <a:ext cx="4335338" cy="3816424"/>
          </a:xfr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b="1" smtClean="0">
                <a:solidFill>
                  <a:schemeClr val="tx2"/>
                </a:solidFill>
              </a:rPr>
              <a:t>12</a:t>
            </a:fld>
            <a:endParaRPr lang="pt-BR" b="1" dirty="0">
              <a:solidFill>
                <a:schemeClr val="tx2"/>
              </a:solidFill>
            </a:endParaRPr>
          </a:p>
        </p:txBody>
      </p:sp>
      <p:sp>
        <p:nvSpPr>
          <p:cNvPr id="8" name="Texto explicativo retangular 7"/>
          <p:cNvSpPr/>
          <p:nvPr/>
        </p:nvSpPr>
        <p:spPr>
          <a:xfrm>
            <a:off x="2051720" y="2204864"/>
            <a:ext cx="1449791" cy="864096"/>
          </a:xfrm>
          <a:prstGeom prst="wedgeRectCallout">
            <a:avLst>
              <a:gd name="adj1" fmla="val -91453"/>
              <a:gd name="adj2" fmla="val 1760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500" dirty="0" smtClean="0"/>
              <a:t>Selecione a opção importar.</a:t>
            </a:r>
            <a:endParaRPr lang="pt-BR" sz="1500" dirty="0"/>
          </a:p>
        </p:txBody>
      </p:sp>
      <p:sp>
        <p:nvSpPr>
          <p:cNvPr id="10" name="Texto explicativo retangular 9"/>
          <p:cNvSpPr/>
          <p:nvPr/>
        </p:nvSpPr>
        <p:spPr>
          <a:xfrm>
            <a:off x="5930432" y="5229200"/>
            <a:ext cx="2952328" cy="792088"/>
          </a:xfrm>
          <a:prstGeom prst="wedgeRectCallout">
            <a:avLst>
              <a:gd name="adj1" fmla="val -29259"/>
              <a:gd name="adj2" fmla="val -139305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500" dirty="0" smtClean="0"/>
              <a:t>Escolha um objeto e clique em Ok.</a:t>
            </a: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18817167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Adicionando o Traje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3" y="1856943"/>
            <a:ext cx="7543800" cy="4020414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b="1" smtClean="0">
                <a:solidFill>
                  <a:schemeClr val="tx2"/>
                </a:solidFill>
              </a:rPr>
              <a:t>13</a:t>
            </a:fld>
            <a:endParaRPr lang="pt-BR" b="1" dirty="0">
              <a:solidFill>
                <a:schemeClr val="tx2"/>
              </a:solidFill>
            </a:endParaRPr>
          </a:p>
        </p:txBody>
      </p:sp>
      <p:sp>
        <p:nvSpPr>
          <p:cNvPr id="7" name="Texto explicativo retangular 6"/>
          <p:cNvSpPr/>
          <p:nvPr/>
        </p:nvSpPr>
        <p:spPr>
          <a:xfrm>
            <a:off x="4142598" y="2708920"/>
            <a:ext cx="2520280" cy="1440160"/>
          </a:xfrm>
          <a:prstGeom prst="wedgeRectCallout">
            <a:avLst>
              <a:gd name="adj1" fmla="val -78645"/>
              <a:gd name="adj2" fmla="val -744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500" dirty="0" smtClean="0"/>
              <a:t>Quando o projeto estiver em execução, o objeto irá mudar de traje dando a impressão de que está se movimentando.</a:t>
            </a: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256410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Escolhendo o palco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3" y="1856943"/>
            <a:ext cx="7543800" cy="4020414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smtClean="0"/>
              <a:t>14</a:t>
            </a:fld>
            <a:endParaRPr lang="pt-BR" dirty="0"/>
          </a:p>
        </p:txBody>
      </p:sp>
      <p:sp>
        <p:nvSpPr>
          <p:cNvPr id="7" name="Texto explicativo retangular 6"/>
          <p:cNvSpPr/>
          <p:nvPr/>
        </p:nvSpPr>
        <p:spPr>
          <a:xfrm>
            <a:off x="3635896" y="3068960"/>
            <a:ext cx="1728192" cy="1224136"/>
          </a:xfrm>
          <a:prstGeom prst="wedgeRectCallout">
            <a:avLst>
              <a:gd name="adj1" fmla="val 65428"/>
              <a:gd name="adj2" fmla="val 11682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500" dirty="0" smtClean="0"/>
              <a:t>Para escolher o palco é preciso selecionar esta opção.</a:t>
            </a: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169477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Escolhendo o Palco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844824"/>
            <a:ext cx="4407346" cy="3960440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844824"/>
            <a:ext cx="4407346" cy="3960440"/>
          </a:xfr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b="1" smtClean="0">
                <a:solidFill>
                  <a:schemeClr val="tx2"/>
                </a:solidFill>
              </a:rPr>
              <a:t>15</a:t>
            </a:fld>
            <a:endParaRPr lang="pt-BR" b="1" dirty="0">
              <a:solidFill>
                <a:schemeClr val="tx2"/>
              </a:solidFill>
            </a:endParaRPr>
          </a:p>
        </p:txBody>
      </p:sp>
      <p:sp>
        <p:nvSpPr>
          <p:cNvPr id="9" name="Texto explicativo retangular 8"/>
          <p:cNvSpPr/>
          <p:nvPr/>
        </p:nvSpPr>
        <p:spPr>
          <a:xfrm>
            <a:off x="1691680" y="1916832"/>
            <a:ext cx="1440160" cy="720080"/>
          </a:xfrm>
          <a:prstGeom prst="wedgeRectCallout">
            <a:avLst>
              <a:gd name="adj1" fmla="val -56428"/>
              <a:gd name="adj2" fmla="val 6250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500" dirty="0" smtClean="0"/>
              <a:t>Selecione a opção Importar.</a:t>
            </a:r>
            <a:endParaRPr lang="pt-BR" sz="1500" dirty="0"/>
          </a:p>
        </p:txBody>
      </p:sp>
      <p:sp>
        <p:nvSpPr>
          <p:cNvPr id="10" name="Texto explicativo retangular 9"/>
          <p:cNvSpPr/>
          <p:nvPr/>
        </p:nvSpPr>
        <p:spPr>
          <a:xfrm>
            <a:off x="6948264" y="5229200"/>
            <a:ext cx="1778915" cy="1008112"/>
          </a:xfrm>
          <a:prstGeom prst="wedgeRectCallout">
            <a:avLst>
              <a:gd name="adj1" fmla="val -49095"/>
              <a:gd name="adj2" fmla="val -12578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500" dirty="0" smtClean="0"/>
              <a:t>Escolha o palco selecionando uma dessas pastas.</a:t>
            </a: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143209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Executando um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	Existem duas formas </a:t>
            </a:r>
            <a:r>
              <a:rPr lang="pt-BR" dirty="0"/>
              <a:t>d</a:t>
            </a:r>
            <a:r>
              <a:rPr lang="pt-BR" dirty="0" smtClean="0"/>
              <a:t>e executar um projeto no Scratch:</a:t>
            </a:r>
          </a:p>
          <a:p>
            <a:pPr algn="just"/>
            <a:r>
              <a:rPr lang="pt-BR" dirty="0" smtClean="0"/>
              <a:t>A primeira é dando um clique sobre o(s) bloco(s) que estão na </a:t>
            </a:r>
            <a:r>
              <a:rPr lang="pt-BR" dirty="0"/>
              <a:t>á</a:t>
            </a:r>
            <a:r>
              <a:rPr lang="pt-BR" dirty="0" smtClean="0"/>
              <a:t>rea de informações.</a:t>
            </a:r>
          </a:p>
          <a:p>
            <a:pPr algn="just"/>
            <a:r>
              <a:rPr lang="pt-BR" dirty="0" smtClean="0"/>
              <a:t>E a segunda é clicando na bandeira verde, que está no lado superior do cenário. Mas para isso é preciso arrastar o bloco 	     que está na palheta de Controle para a área de informação.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b="1" smtClean="0">
                <a:solidFill>
                  <a:schemeClr val="tx2"/>
                </a:solidFill>
              </a:rPr>
              <a:t>16</a:t>
            </a:fld>
            <a:endParaRPr lang="pt-BR" b="1" dirty="0">
              <a:solidFill>
                <a:schemeClr val="tx2"/>
              </a:solidFill>
            </a:endParaRPr>
          </a:p>
        </p:txBody>
      </p:sp>
      <p:pic>
        <p:nvPicPr>
          <p:cNvPr id="1026" name="Picture 2" descr="C:\Users\Rubiany\Dropbox\TCC\Scratch\Imagens\Blocos\quando_clicad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437111"/>
            <a:ext cx="1584176" cy="39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5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Vamos Praticar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3" y="1856943"/>
            <a:ext cx="7543800" cy="4020414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b="1" smtClean="0">
                <a:solidFill>
                  <a:schemeClr val="tx2"/>
                </a:solidFill>
              </a:rPr>
              <a:t>17</a:t>
            </a:fld>
            <a:endParaRPr lang="pt-BR" b="1" dirty="0">
              <a:solidFill>
                <a:schemeClr val="tx2"/>
              </a:solidFill>
            </a:endParaRPr>
          </a:p>
        </p:txBody>
      </p:sp>
      <p:sp>
        <p:nvSpPr>
          <p:cNvPr id="7" name="Texto explicativo retangular 6"/>
          <p:cNvSpPr/>
          <p:nvPr/>
        </p:nvSpPr>
        <p:spPr>
          <a:xfrm>
            <a:off x="3663427" y="2780928"/>
            <a:ext cx="1944216" cy="1008112"/>
          </a:xfrm>
          <a:prstGeom prst="wedgeRectCallout">
            <a:avLst>
              <a:gd name="adj1" fmla="val -83164"/>
              <a:gd name="adj2" fmla="val -370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500" dirty="0" smtClean="0"/>
              <a:t>Araste os blocos ao lado para a área de informações.</a:t>
            </a:r>
            <a:endParaRPr lang="pt-BR" sz="1500" dirty="0"/>
          </a:p>
        </p:txBody>
      </p:sp>
      <p:sp>
        <p:nvSpPr>
          <p:cNvPr id="8" name="Texto explicativo retangular 7"/>
          <p:cNvSpPr/>
          <p:nvPr/>
        </p:nvSpPr>
        <p:spPr>
          <a:xfrm>
            <a:off x="6732240" y="3032956"/>
            <a:ext cx="1512168" cy="900100"/>
          </a:xfrm>
          <a:prstGeom prst="wedgeRectCallout">
            <a:avLst>
              <a:gd name="adj1" fmla="val 32026"/>
              <a:gd name="adj2" fmla="val -12986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500" dirty="0" smtClean="0"/>
              <a:t>Em </a:t>
            </a:r>
            <a:r>
              <a:rPr lang="pt-BR" sz="1500" dirty="0"/>
              <a:t>seguida clique na bandeira </a:t>
            </a:r>
            <a:r>
              <a:rPr lang="pt-BR" sz="1500" dirty="0" smtClean="0"/>
              <a:t>verde.</a:t>
            </a: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28159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Salvando o Projeto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3" y="1856943"/>
            <a:ext cx="7543800" cy="4020414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b="1" smtClean="0">
                <a:solidFill>
                  <a:schemeClr val="tx2"/>
                </a:solidFill>
              </a:rPr>
              <a:t>18</a:t>
            </a:fld>
            <a:endParaRPr lang="pt-BR" b="1" dirty="0">
              <a:solidFill>
                <a:schemeClr val="tx2"/>
              </a:solidFill>
            </a:endParaRPr>
          </a:p>
        </p:txBody>
      </p:sp>
      <p:sp>
        <p:nvSpPr>
          <p:cNvPr id="7" name="Texto explicativo retangular 6"/>
          <p:cNvSpPr/>
          <p:nvPr/>
        </p:nvSpPr>
        <p:spPr>
          <a:xfrm>
            <a:off x="3779912" y="2179146"/>
            <a:ext cx="1872208" cy="1224136"/>
          </a:xfrm>
          <a:prstGeom prst="wedgeRectCallout">
            <a:avLst>
              <a:gd name="adj1" fmla="val -112700"/>
              <a:gd name="adj2" fmla="val -3143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500" dirty="0" smtClean="0"/>
              <a:t>Para salvar o projeto selecione a opção Arquivo, e em seguida salvar.</a:t>
            </a: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318417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Salvando o Projeto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3" y="1856943"/>
            <a:ext cx="7543800" cy="4020414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b="1" smtClean="0">
                <a:solidFill>
                  <a:schemeClr val="tx2"/>
                </a:solidFill>
              </a:rPr>
              <a:t>19</a:t>
            </a:fld>
            <a:endParaRPr lang="pt-BR" b="1" dirty="0">
              <a:solidFill>
                <a:schemeClr val="tx2"/>
              </a:solidFill>
            </a:endParaRPr>
          </a:p>
        </p:txBody>
      </p:sp>
      <p:sp>
        <p:nvSpPr>
          <p:cNvPr id="7" name="Texto explicativo retangular 6"/>
          <p:cNvSpPr/>
          <p:nvPr/>
        </p:nvSpPr>
        <p:spPr>
          <a:xfrm>
            <a:off x="3851920" y="5445224"/>
            <a:ext cx="1800200" cy="1080120"/>
          </a:xfrm>
          <a:prstGeom prst="wedgeRectCallout">
            <a:avLst>
              <a:gd name="adj1" fmla="val -23630"/>
              <a:gd name="adj2" fmla="val -10312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500" dirty="0" smtClean="0"/>
              <a:t>Neste campo deve ser colocado o nome do projeto.</a:t>
            </a:r>
            <a:endParaRPr lang="pt-BR" sz="1500" dirty="0"/>
          </a:p>
        </p:txBody>
      </p:sp>
      <p:sp>
        <p:nvSpPr>
          <p:cNvPr id="8" name="Texto explicativo retangular 7"/>
          <p:cNvSpPr/>
          <p:nvPr/>
        </p:nvSpPr>
        <p:spPr>
          <a:xfrm>
            <a:off x="7020272" y="2924944"/>
            <a:ext cx="1512168" cy="1008112"/>
          </a:xfrm>
          <a:prstGeom prst="wedgeRectCallout">
            <a:avLst>
              <a:gd name="adj1" fmla="val -93214"/>
              <a:gd name="adj2" fmla="val 5463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500" dirty="0" smtClean="0"/>
              <a:t>Neste campo deve ficar o nome do autor.</a:t>
            </a:r>
            <a:endParaRPr lang="pt-BR" sz="1500" dirty="0"/>
          </a:p>
        </p:txBody>
      </p:sp>
      <p:sp>
        <p:nvSpPr>
          <p:cNvPr id="9" name="Texto explicativo retangular 8"/>
          <p:cNvSpPr/>
          <p:nvPr/>
        </p:nvSpPr>
        <p:spPr>
          <a:xfrm>
            <a:off x="7452320" y="4437112"/>
            <a:ext cx="1440160" cy="1224136"/>
          </a:xfrm>
          <a:prstGeom prst="wedgeRectCallout">
            <a:avLst>
              <a:gd name="adj1" fmla="val -123020"/>
              <a:gd name="adj2" fmla="val -4695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500" dirty="0" smtClean="0"/>
              <a:t>Nesta área ficam os comentários sobre o projeto.</a:t>
            </a: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48502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Roteiro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/>
            <a:r>
              <a:rPr lang="pt-BR" dirty="0" smtClean="0"/>
              <a:t>Componentes de um Projeto:</a:t>
            </a:r>
          </a:p>
          <a:p>
            <a:pPr lvl="1" algn="just"/>
            <a:r>
              <a:rPr lang="pt-BR" dirty="0" smtClean="0"/>
              <a:t>Sprites;</a:t>
            </a:r>
          </a:p>
          <a:p>
            <a:pPr lvl="1" algn="just"/>
            <a:r>
              <a:rPr lang="pt-BR" dirty="0" smtClean="0"/>
              <a:t>Palco;</a:t>
            </a:r>
          </a:p>
          <a:p>
            <a:pPr lvl="1" algn="just"/>
            <a:r>
              <a:rPr lang="pt-BR" dirty="0" smtClean="0"/>
              <a:t>Blocos de Comandos.</a:t>
            </a:r>
          </a:p>
          <a:p>
            <a:pPr algn="just"/>
            <a:r>
              <a:rPr lang="pt-BR" dirty="0" smtClean="0"/>
              <a:t>Apagando o Sprite;</a:t>
            </a:r>
          </a:p>
          <a:p>
            <a:pPr algn="just"/>
            <a:r>
              <a:rPr lang="pt-BR" dirty="0" smtClean="0"/>
              <a:t>Escolhendo o Sprites;</a:t>
            </a:r>
          </a:p>
          <a:p>
            <a:pPr algn="just"/>
            <a:r>
              <a:rPr lang="pt-BR" dirty="0" smtClean="0"/>
              <a:t>Adicionando o Traje</a:t>
            </a:r>
            <a:r>
              <a:rPr lang="pt-BR" dirty="0"/>
              <a:t>;</a:t>
            </a:r>
            <a:endParaRPr lang="pt-BR" dirty="0" smtClean="0"/>
          </a:p>
          <a:p>
            <a:pPr algn="just"/>
            <a:r>
              <a:rPr lang="pt-BR" dirty="0" smtClean="0"/>
              <a:t>Escolhendo o Palco;</a:t>
            </a:r>
          </a:p>
          <a:p>
            <a:pPr algn="just"/>
            <a:r>
              <a:rPr lang="pt-BR" dirty="0" smtClean="0"/>
              <a:t>Executando um Projeto;</a:t>
            </a:r>
          </a:p>
          <a:p>
            <a:pPr algn="just"/>
            <a:r>
              <a:rPr lang="pt-BR" dirty="0" smtClean="0"/>
              <a:t>Vamos praticar;</a:t>
            </a:r>
          </a:p>
          <a:p>
            <a:pPr algn="just"/>
            <a:r>
              <a:rPr lang="pt-BR" dirty="0" smtClean="0"/>
              <a:t>Salvando o Projeto.</a:t>
            </a:r>
          </a:p>
          <a:p>
            <a:pPr algn="just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b="1" smtClean="0">
                <a:solidFill>
                  <a:schemeClr val="tx2"/>
                </a:solidFill>
              </a:rPr>
              <a:t>2</a:t>
            </a:fld>
            <a:endParaRPr lang="pt-B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81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Componentes de um 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t-BR" dirty="0" smtClean="0"/>
          </a:p>
          <a:p>
            <a:pPr marL="0" indent="0" algn="ctr">
              <a:buNone/>
            </a:pP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b="1" smtClean="0">
                <a:solidFill>
                  <a:schemeClr val="tx2"/>
                </a:solidFill>
              </a:rPr>
              <a:t>3</a:t>
            </a:fld>
            <a:endParaRPr lang="pt-BR" b="1" dirty="0">
              <a:solidFill>
                <a:schemeClr val="tx2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043608" y="1700808"/>
            <a:ext cx="70567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Os projetos do Scratch são compostos, por: </a:t>
            </a:r>
          </a:p>
          <a:p>
            <a:pPr algn="just"/>
            <a:endParaRPr lang="pt-BR" sz="2400" dirty="0"/>
          </a:p>
        </p:txBody>
      </p:sp>
      <p:pic>
        <p:nvPicPr>
          <p:cNvPr id="1026" name="Picture 2" descr="C:\Users\Rubiany\Dropbox\TCC\Scratch\Imagens\proje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16306"/>
            <a:ext cx="7657702" cy="38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o explicativo retangular 6"/>
          <p:cNvSpPr/>
          <p:nvPr/>
        </p:nvSpPr>
        <p:spPr>
          <a:xfrm>
            <a:off x="3779912" y="3068960"/>
            <a:ext cx="1368152" cy="576064"/>
          </a:xfrm>
          <a:prstGeom prst="wedgeRectCallout">
            <a:avLst>
              <a:gd name="adj1" fmla="val -52767"/>
              <a:gd name="adj2" fmla="val 8334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 smtClean="0"/>
              <a:t>Blocos de Comandos</a:t>
            </a:r>
            <a:endParaRPr lang="pt-BR" sz="1500" dirty="0"/>
          </a:p>
        </p:txBody>
      </p:sp>
      <p:sp>
        <p:nvSpPr>
          <p:cNvPr id="8" name="Texto explicativo retangular 7"/>
          <p:cNvSpPr/>
          <p:nvPr/>
        </p:nvSpPr>
        <p:spPr>
          <a:xfrm>
            <a:off x="6840252" y="2716204"/>
            <a:ext cx="792088" cy="360040"/>
          </a:xfrm>
          <a:prstGeom prst="wedgeRectCallout">
            <a:avLst>
              <a:gd name="adj1" fmla="val -68059"/>
              <a:gd name="adj2" fmla="val 93285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 smtClean="0"/>
              <a:t>Sprite</a:t>
            </a:r>
            <a:endParaRPr lang="pt-BR" sz="1500" dirty="0"/>
          </a:p>
        </p:txBody>
      </p:sp>
      <p:sp>
        <p:nvSpPr>
          <p:cNvPr id="9" name="Texto explicativo retangular 8"/>
          <p:cNvSpPr/>
          <p:nvPr/>
        </p:nvSpPr>
        <p:spPr>
          <a:xfrm>
            <a:off x="4725134" y="4049306"/>
            <a:ext cx="851668" cy="288032"/>
          </a:xfrm>
          <a:prstGeom prst="wedgeRectCallout">
            <a:avLst>
              <a:gd name="adj1" fmla="val 116887"/>
              <a:gd name="adj2" fmla="val 2515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 smtClean="0"/>
              <a:t>Palco</a:t>
            </a: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1473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Sprites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/>
              <a:t>	Sprite são </a:t>
            </a:r>
            <a:r>
              <a:rPr lang="pt-BR" dirty="0"/>
              <a:t>os objetos que executam ações em um projeto</a:t>
            </a:r>
            <a:r>
              <a:rPr lang="pt-BR" dirty="0" smtClean="0"/>
              <a:t>. É possível mudar sua aparência adicionando trajes. </a:t>
            </a:r>
          </a:p>
          <a:p>
            <a:pPr marL="0" indent="0" algn="just">
              <a:buNone/>
            </a:pPr>
            <a:r>
              <a:rPr lang="pt-BR" dirty="0"/>
              <a:t>	</a:t>
            </a:r>
            <a:r>
              <a:rPr lang="pt-BR" dirty="0" smtClean="0"/>
              <a:t>Tanto os trajes como os sprites podem ser importados ou desenhados. </a:t>
            </a:r>
            <a:endParaRPr lang="pt-BR" dirty="0"/>
          </a:p>
          <a:p>
            <a:pPr algn="just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b="1" smtClean="0">
                <a:solidFill>
                  <a:schemeClr val="tx2"/>
                </a:solidFill>
              </a:rPr>
              <a:t>4</a:t>
            </a:fld>
            <a:endParaRPr lang="pt-B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22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Palco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/>
              <a:t>	Palco é </a:t>
            </a:r>
            <a:r>
              <a:rPr lang="pt-BR" dirty="0"/>
              <a:t>o cenário onde os </a:t>
            </a:r>
            <a:r>
              <a:rPr lang="pt-BR" dirty="0" smtClean="0"/>
              <a:t>sprites </a:t>
            </a:r>
            <a:r>
              <a:rPr lang="pt-BR" dirty="0"/>
              <a:t>se </a:t>
            </a:r>
            <a:r>
              <a:rPr lang="pt-BR" dirty="0" smtClean="0"/>
              <a:t>movimentam e interagem uns com os outros.</a:t>
            </a:r>
          </a:p>
          <a:p>
            <a:pPr marL="0" indent="0" algn="just">
              <a:buNone/>
            </a:pPr>
            <a:r>
              <a:rPr lang="pt-BR" dirty="0" smtClean="0"/>
              <a:t>	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b="1" smtClean="0">
                <a:solidFill>
                  <a:schemeClr val="tx2"/>
                </a:solidFill>
              </a:rPr>
              <a:t>5</a:t>
            </a:fld>
            <a:endParaRPr lang="pt-BR" b="1" dirty="0">
              <a:solidFill>
                <a:schemeClr val="tx2"/>
              </a:solidFill>
            </a:endParaRPr>
          </a:p>
        </p:txBody>
      </p:sp>
      <p:pic>
        <p:nvPicPr>
          <p:cNvPr id="1027" name="Picture 3" descr="C:\Users\Rubiany\Dropbox\TCC\Scratch\Imagens\palco..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64904"/>
            <a:ext cx="4536504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o explicativo retangular 5"/>
          <p:cNvSpPr/>
          <p:nvPr/>
        </p:nvSpPr>
        <p:spPr>
          <a:xfrm>
            <a:off x="5652120" y="2708920"/>
            <a:ext cx="3312368" cy="2808312"/>
          </a:xfrm>
          <a:prstGeom prst="wedgeRectCallout">
            <a:avLst>
              <a:gd name="adj1" fmla="val -70210"/>
              <a:gd name="adj2" fmla="val -116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dirty="0" smtClean="0"/>
              <a:t>	O </a:t>
            </a:r>
            <a:r>
              <a:rPr lang="pt-BR" dirty="0"/>
              <a:t>palco possui 480 unidades de largura e 360 unidades de altura e está </a:t>
            </a:r>
            <a:r>
              <a:rPr lang="pt-BR" dirty="0" smtClean="0"/>
              <a:t>associado a um sistemas de eixos coordenados cartesianos  </a:t>
            </a:r>
            <a:r>
              <a:rPr lang="pt-BR" dirty="0"/>
              <a:t>x-y. O centro do palco tem as coordenadas x = 0 e y = 0.</a:t>
            </a:r>
          </a:p>
        </p:txBody>
      </p:sp>
    </p:spTree>
    <p:extLst>
      <p:ext uri="{BB962C8B-B14F-4D97-AF65-F5344CB8AC3E}">
        <p14:creationId xmlns:p14="http://schemas.microsoft.com/office/powerpoint/2010/main" val="38616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Blocos de Comando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/>
              <a:t>	Blocos são </a:t>
            </a:r>
            <a:r>
              <a:rPr lang="pt-BR" dirty="0"/>
              <a:t>instruções que fazem os Sprites se moverem dentro do </a:t>
            </a:r>
            <a:r>
              <a:rPr lang="pt-BR" dirty="0" smtClean="0"/>
              <a:t>palco. Existem três tipos principais de blocos:</a:t>
            </a:r>
          </a:p>
          <a:p>
            <a:pPr marL="0" indent="0" algn="just">
              <a:buNone/>
            </a:pPr>
            <a:r>
              <a:rPr lang="pt-BR" dirty="0" smtClean="0"/>
              <a:t>	</a:t>
            </a:r>
            <a:r>
              <a:rPr lang="pt-BR" u="sng" dirty="0" smtClean="0"/>
              <a:t>Empilháveis</a:t>
            </a:r>
            <a:r>
              <a:rPr lang="pt-BR" dirty="0" smtClean="0"/>
              <a:t>: São blocos que tem encaixes no topo. Alguns tem áreas onde se pode escrever números. </a:t>
            </a:r>
          </a:p>
          <a:p>
            <a:pPr algn="just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b="1" smtClean="0">
                <a:solidFill>
                  <a:schemeClr val="tx2"/>
                </a:solidFill>
              </a:rPr>
              <a:t>6</a:t>
            </a:fld>
            <a:endParaRPr lang="pt-BR" b="1" dirty="0">
              <a:solidFill>
                <a:schemeClr val="tx2"/>
              </a:solidFill>
            </a:endParaRPr>
          </a:p>
        </p:txBody>
      </p:sp>
      <p:pic>
        <p:nvPicPr>
          <p:cNvPr id="2050" name="Picture 2" descr="C:\Users\Rubiany\Dropbox\TCC\Scratch\Imagens\Blocos\mova_pass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428196"/>
            <a:ext cx="1800200" cy="5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0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Blocos de Comandos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/>
              <a:t>	</a:t>
            </a:r>
            <a:r>
              <a:rPr lang="pt-BR" u="sng" dirty="0" smtClean="0"/>
              <a:t>Chapéus</a:t>
            </a:r>
            <a:r>
              <a:rPr lang="pt-BR" dirty="0" smtClean="0"/>
              <a:t>: São blocos que têm um topo arredondado, estes devem ser colocados no topo dos blocos de comandos. 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	</a:t>
            </a:r>
            <a:r>
              <a:rPr lang="pt-BR" u="sng" dirty="0" smtClean="0"/>
              <a:t>Repórteres/Valores:</a:t>
            </a:r>
            <a:r>
              <a:rPr lang="pt-BR" dirty="0" smtClean="0"/>
              <a:t> São blocos que são encaixados em certas áreas dos comandos empilhadores. 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b="1" smtClean="0">
                <a:solidFill>
                  <a:schemeClr val="tx2"/>
                </a:solidFill>
              </a:rPr>
              <a:t>7</a:t>
            </a:fld>
            <a:endParaRPr lang="pt-BR" b="1" dirty="0">
              <a:solidFill>
                <a:schemeClr val="tx2"/>
              </a:solidFill>
            </a:endParaRPr>
          </a:p>
        </p:txBody>
      </p:sp>
      <p:pic>
        <p:nvPicPr>
          <p:cNvPr id="3074" name="Picture 2" descr="C:\Users\Rubiany\Dropbox\TCC\Scratch\Imagens\Blocos\quando_clicad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996952"/>
            <a:ext cx="2016224" cy="61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ubiany\Dropbox\TCC\Scratch\Imagens\Blocos\tocado_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373216"/>
            <a:ext cx="2308845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8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Apagando o Sprite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/>
              <a:t>	Para apagar um sprite é necessário clicar com o botão auxiliar sobre o sprite, e em seguida selecionar a opção “apagar”.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83568" y="6361270"/>
            <a:ext cx="571500" cy="228600"/>
          </a:xfrm>
        </p:spPr>
        <p:txBody>
          <a:bodyPr/>
          <a:lstStyle/>
          <a:p>
            <a:fld id="{70679818-C56A-41A4-959E-35C05C06C8C1}" type="slidenum">
              <a:rPr lang="pt-BR" b="1" smtClean="0">
                <a:solidFill>
                  <a:schemeClr val="tx2"/>
                </a:solidFill>
              </a:rPr>
              <a:t>8</a:t>
            </a:fld>
            <a:endParaRPr lang="pt-BR" b="1" dirty="0">
              <a:solidFill>
                <a:schemeClr val="tx2"/>
              </a:solidFill>
            </a:endParaRPr>
          </a:p>
        </p:txBody>
      </p:sp>
      <p:pic>
        <p:nvPicPr>
          <p:cNvPr id="1026" name="Picture 2" descr="C:\Users\Rubiany\Dropbox\TCC\Scratch\Imagens\apagando_scri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95628"/>
            <a:ext cx="8064896" cy="345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21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3576" y="687613"/>
            <a:ext cx="7543802" cy="675928"/>
          </a:xfrm>
        </p:spPr>
        <p:txBody>
          <a:bodyPr>
            <a:normAutofit/>
          </a:bodyPr>
          <a:lstStyle/>
          <a:p>
            <a:pPr algn="ctr"/>
            <a:r>
              <a:rPr lang="pt-BR" dirty="0" smtClean="0"/>
              <a:t>Escolhendo Sprites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2204864"/>
            <a:ext cx="4335338" cy="3600400"/>
          </a:xfrm>
        </p:spPr>
      </p:pic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928946"/>
            <a:ext cx="3713163" cy="1981183"/>
          </a:xfr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9818-C56A-41A4-959E-35C05C06C8C1}" type="slidenum">
              <a:rPr lang="pt-BR" smtClean="0">
                <a:solidFill>
                  <a:schemeClr val="tx2"/>
                </a:solidFill>
              </a:rPr>
              <a:t>9</a:t>
            </a:fld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01541" y="1556792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Para escolher um novo Sprite é necessário: </a:t>
            </a:r>
            <a:endParaRPr lang="pt-BR" sz="2400" dirty="0"/>
          </a:p>
        </p:txBody>
      </p:sp>
      <p:sp>
        <p:nvSpPr>
          <p:cNvPr id="10" name="Texto explicativo retangular 9"/>
          <p:cNvSpPr/>
          <p:nvPr/>
        </p:nvSpPr>
        <p:spPr>
          <a:xfrm>
            <a:off x="971600" y="3429000"/>
            <a:ext cx="1800200" cy="936104"/>
          </a:xfrm>
          <a:prstGeom prst="wedgeRectCallout">
            <a:avLst>
              <a:gd name="adj1" fmla="val 86955"/>
              <a:gd name="adj2" fmla="val 6480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500" dirty="0" smtClean="0"/>
              <a:t>Selecionar esta opção para escolher o sprite.</a:t>
            </a:r>
            <a:endParaRPr lang="pt-BR" sz="1500" dirty="0"/>
          </a:p>
        </p:txBody>
      </p:sp>
      <p:sp>
        <p:nvSpPr>
          <p:cNvPr id="11" name="Texto explicativo retangular 10"/>
          <p:cNvSpPr/>
          <p:nvPr/>
        </p:nvSpPr>
        <p:spPr>
          <a:xfrm>
            <a:off x="6156176" y="5733256"/>
            <a:ext cx="2808705" cy="941962"/>
          </a:xfrm>
          <a:prstGeom prst="wedgeRectCallout">
            <a:avLst>
              <a:gd name="adj1" fmla="val -33158"/>
              <a:gd name="adj2" fmla="val -15978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500" dirty="0" smtClean="0"/>
              <a:t>Selecione uma dessas pastas e escolha um sprite, em seguida clique em OK.</a:t>
            </a: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308806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Tema5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Illustration_16x9_TP103431353.potx" id="{9A7E1E22-CABF-455C-9334-D99318EFCFD6}" vid="{275C62B5-5368-49FF-BE74-06C2887CB8A0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Tema5</Template>
  <TotalTime>2501</TotalTime>
  <Words>315</Words>
  <Application>Microsoft Office PowerPoint</Application>
  <PresentationFormat>Apresentação na tela (4:3)</PresentationFormat>
  <Paragraphs>90</Paragraphs>
  <Slides>19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Calibri</vt:lpstr>
      <vt:lpstr>Segoe Print</vt:lpstr>
      <vt:lpstr>Tema5</vt:lpstr>
      <vt:lpstr>Apresentação do PowerPoint</vt:lpstr>
      <vt:lpstr>Roteiro </vt:lpstr>
      <vt:lpstr>Componentes de um Projeto</vt:lpstr>
      <vt:lpstr>Sprites</vt:lpstr>
      <vt:lpstr>Palco</vt:lpstr>
      <vt:lpstr>Blocos de Comando</vt:lpstr>
      <vt:lpstr>Blocos de Comandos</vt:lpstr>
      <vt:lpstr>Apagando o Sprite</vt:lpstr>
      <vt:lpstr>Escolhendo Sprites</vt:lpstr>
      <vt:lpstr>Escolhendo Sprites</vt:lpstr>
      <vt:lpstr>Adicionando o traje</vt:lpstr>
      <vt:lpstr>Adicionando o Traje</vt:lpstr>
      <vt:lpstr>Adicionando o Traje</vt:lpstr>
      <vt:lpstr>Escolhendo o palco</vt:lpstr>
      <vt:lpstr>Escolhendo o Palco</vt:lpstr>
      <vt:lpstr>Executando um Projeto</vt:lpstr>
      <vt:lpstr>Vamos Praticar</vt:lpstr>
      <vt:lpstr>Salvando o Projeto</vt:lpstr>
      <vt:lpstr>Salvando o Projeto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1</dc:title>
  <dc:creator>Rubiany</dc:creator>
  <cp:lastModifiedBy>william jose</cp:lastModifiedBy>
  <cp:revision>51</cp:revision>
  <dcterms:created xsi:type="dcterms:W3CDTF">2013-12-15T15:56:27Z</dcterms:created>
  <dcterms:modified xsi:type="dcterms:W3CDTF">2017-02-18T19:30:10Z</dcterms:modified>
</cp:coreProperties>
</file>